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 0"/>
          <p:cNvSpPr txBox="1"/>
          <p:nvPr/>
        </p:nvSpPr>
        <p:spPr>
          <a:xfrm>
            <a:off x="6280189" y="1957982"/>
            <a:ext cx="7556422" cy="218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Advanced Algorithms for Directed Acyclic Graphs (DAGs)</a:t>
            </a:r>
          </a:p>
        </p:txBody>
      </p:sp>
      <p:sp>
        <p:nvSpPr>
          <p:cNvPr id="142" name="Text 1"/>
          <p:cNvSpPr txBox="1"/>
          <p:nvPr/>
        </p:nvSpPr>
        <p:spPr>
          <a:xfrm>
            <a:off x="6280189" y="4530923"/>
            <a:ext cx="7556422" cy="6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This presentation will dive into the world of DAGs, covering their fundamental characteristics, representation, traversal algorithms, and applications.</a:t>
            </a:r>
          </a:p>
        </p:txBody>
      </p:sp>
      <p:sp>
        <p:nvSpPr>
          <p:cNvPr id="143" name="Shape 2"/>
          <p:cNvSpPr/>
          <p:nvPr/>
        </p:nvSpPr>
        <p:spPr>
          <a:xfrm>
            <a:off x="6280189" y="5891688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7809" y="5899308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 3"/>
          <p:cNvSpPr txBox="1"/>
          <p:nvPr/>
        </p:nvSpPr>
        <p:spPr>
          <a:xfrm>
            <a:off x="6756440" y="5874782"/>
            <a:ext cx="2186509" cy="375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by Kunja Srinivas</a:t>
            </a:r>
          </a:p>
        </p:txBody>
      </p:sp>
      <p:pic>
        <p:nvPicPr>
          <p:cNvPr id="14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5430" y="6526649"/>
            <a:ext cx="347664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13"/>
          <p:cNvSpPr txBox="1"/>
          <p:nvPr/>
        </p:nvSpPr>
        <p:spPr>
          <a:xfrm>
            <a:off x="6802160" y="6461954"/>
            <a:ext cx="7223761" cy="43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by Dikshith</a:t>
            </a:r>
          </a:p>
        </p:txBody>
      </p:sp>
      <p:sp>
        <p:nvSpPr>
          <p:cNvPr id="148" name="Rectangle 14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9" name="TextBox 16"/>
          <p:cNvSpPr txBox="1"/>
          <p:nvPr/>
        </p:nvSpPr>
        <p:spPr>
          <a:xfrm>
            <a:off x="11729799" y="6549404"/>
            <a:ext cx="1711881" cy="43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Guided by</a:t>
            </a:r>
          </a:p>
        </p:txBody>
      </p:sp>
      <p:sp>
        <p:nvSpPr>
          <p:cNvPr id="150" name="TextBox 18"/>
          <p:cNvSpPr txBox="1"/>
          <p:nvPr/>
        </p:nvSpPr>
        <p:spPr>
          <a:xfrm>
            <a:off x="11848698" y="7026457"/>
            <a:ext cx="2177222" cy="43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Dr.G.Michael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 0"/>
          <p:cNvSpPr txBox="1"/>
          <p:nvPr/>
        </p:nvSpPr>
        <p:spPr>
          <a:xfrm>
            <a:off x="793790" y="1275873"/>
            <a:ext cx="7556421" cy="219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Challenges and Future Directions in DAG Algorithms</a:t>
            </a:r>
          </a:p>
        </p:txBody>
      </p:sp>
      <p:sp>
        <p:nvSpPr>
          <p:cNvPr id="245" name="Text 1"/>
          <p:cNvSpPr txBox="1"/>
          <p:nvPr/>
        </p:nvSpPr>
        <p:spPr>
          <a:xfrm>
            <a:off x="2386644" y="3962162"/>
            <a:ext cx="422362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b="1" sz="58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6" name="Text 2"/>
          <p:cNvSpPr txBox="1"/>
          <p:nvPr/>
        </p:nvSpPr>
        <p:spPr>
          <a:xfrm>
            <a:off x="1447107" y="4993957"/>
            <a:ext cx="2301435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Data Complexity</a:t>
            </a:r>
          </a:p>
        </p:txBody>
      </p:sp>
      <p:sp>
        <p:nvSpPr>
          <p:cNvPr id="247" name="Text 3"/>
          <p:cNvSpPr txBox="1"/>
          <p:nvPr/>
        </p:nvSpPr>
        <p:spPr>
          <a:xfrm>
            <a:off x="793789" y="5502116"/>
            <a:ext cx="3608072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Handling large and complex DAGs requires efficient algorithms and data structures.</a:t>
            </a:r>
          </a:p>
        </p:txBody>
      </p:sp>
      <p:sp>
        <p:nvSpPr>
          <p:cNvPr id="248" name="Text 4"/>
          <p:cNvSpPr txBox="1"/>
          <p:nvPr/>
        </p:nvSpPr>
        <p:spPr>
          <a:xfrm>
            <a:off x="6334934" y="3962162"/>
            <a:ext cx="422363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b="1" sz="58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9" name="Text 5"/>
          <p:cNvSpPr txBox="1"/>
          <p:nvPr/>
        </p:nvSpPr>
        <p:spPr>
          <a:xfrm>
            <a:off x="5298067" y="4993957"/>
            <a:ext cx="2495979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250" name="Text 6"/>
          <p:cNvSpPr txBox="1"/>
          <p:nvPr/>
        </p:nvSpPr>
        <p:spPr>
          <a:xfrm>
            <a:off x="4742020" y="5502116"/>
            <a:ext cx="360819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Exploring the application of machine learning techniques to optimize DAG analysis and processing.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1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extBox 3"/>
          <p:cNvSpPr txBox="1"/>
          <p:nvPr/>
        </p:nvSpPr>
        <p:spPr>
          <a:xfrm>
            <a:off x="5923146" y="200343"/>
            <a:ext cx="278410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OUTPUT</a:t>
            </a:r>
          </a:p>
        </p:txBody>
      </p:sp>
      <p:pic>
        <p:nvPicPr>
          <p:cNvPr id="25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1709" y="1473869"/>
            <a:ext cx="7915276" cy="617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18063"/>
            <a:ext cx="6173062" cy="761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0"/>
          <p:cNvSpPr txBox="1"/>
          <p:nvPr/>
        </p:nvSpPr>
        <p:spPr>
          <a:xfrm>
            <a:off x="793790" y="1758076"/>
            <a:ext cx="3193282" cy="723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59" name="Text 1"/>
          <p:cNvSpPr txBox="1"/>
          <p:nvPr/>
        </p:nvSpPr>
        <p:spPr>
          <a:xfrm>
            <a:off x="793790" y="2842498"/>
            <a:ext cx="7556421" cy="2823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Directed Acyclic Graphs (DAGs) offer a powerful framework for representing and processing complex relationships.Their applications span various domains, including scheduling, data analysis, and machine learning.</a:t>
            </a:r>
          </a:p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The integration of dynamic updates and application-specific optimizations further enhances the system's adaptability to real-world use cases, such as task scheduling and workflow optimization. Overall, this work provides a robust and scalable framework for efficiently managing and analyzing large and complex DAGs in both academic research and practical applications.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ext 0"/>
          <p:cNvSpPr txBox="1"/>
          <p:nvPr/>
        </p:nvSpPr>
        <p:spPr>
          <a:xfrm>
            <a:off x="793790" y="3391137"/>
            <a:ext cx="5585136" cy="723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             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0"/>
          <p:cNvSpPr txBox="1"/>
          <p:nvPr/>
        </p:nvSpPr>
        <p:spPr>
          <a:xfrm>
            <a:off x="793789" y="2694741"/>
            <a:ext cx="13202557" cy="723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Introduction to Directed Acyclic Graphs (DAGs)</a:t>
            </a:r>
          </a:p>
        </p:txBody>
      </p:sp>
      <p:sp>
        <p:nvSpPr>
          <p:cNvPr id="153" name="Text 1"/>
          <p:cNvSpPr txBox="1"/>
          <p:nvPr/>
        </p:nvSpPr>
        <p:spPr>
          <a:xfrm>
            <a:off x="793790" y="4005977"/>
            <a:ext cx="1359384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Definition</a:t>
            </a:r>
          </a:p>
        </p:txBody>
      </p:sp>
      <p:sp>
        <p:nvSpPr>
          <p:cNvPr id="154" name="Text 2"/>
          <p:cNvSpPr txBox="1"/>
          <p:nvPr/>
        </p:nvSpPr>
        <p:spPr>
          <a:xfrm>
            <a:off x="793789" y="4604861"/>
            <a:ext cx="6244711" cy="3424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A directed acyclic graph is a directed graph with no cycles, meaning there's no path from a node to itself.</a:t>
            </a:r>
          </a:p>
          <a:p>
            <a:pPr marL="457200" indent="-317500" defTabSz="457200">
              <a:lnSpc>
                <a:spcPct val="120000"/>
              </a:lnSpc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can be used to represent processes where some tasks must be performed before others (e.g., dependency graphs).</a:t>
            </a:r>
          </a:p>
          <a:p>
            <a:pPr marL="457200" indent="-317500" defTabSz="457200">
              <a:lnSpc>
                <a:spcPct val="120000"/>
              </a:lnSpc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D A G is often used in:</a:t>
            </a:r>
          </a:p>
          <a:p>
            <a:pPr lvl="1" marL="914400" indent="-317500" defTabSz="457200">
              <a:lnSpc>
                <a:spcPct val="120000"/>
              </a:lnSpc>
              <a:buSzPct val="100000"/>
              <a:buFont typeface="Times Roman"/>
              <a:buChar char="◦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Scheduling problems (e.g., tasks with dependencies).</a:t>
            </a:r>
          </a:p>
          <a:p>
            <a:pPr lvl="1" marL="914400" indent="-317500" defTabSz="457200">
              <a:lnSpc>
                <a:spcPct val="120000"/>
              </a:lnSpc>
              <a:buSzPct val="100000"/>
              <a:buFont typeface="Times Roman"/>
              <a:buChar char="◦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Workflow systems.</a:t>
            </a:r>
          </a:p>
          <a:p>
            <a:pPr lvl="1" marL="914400" indent="-317500" defTabSz="457200">
              <a:lnSpc>
                <a:spcPct val="120000"/>
              </a:lnSpc>
              <a:buSzPct val="100000"/>
              <a:buFont typeface="Times Roman"/>
              <a:buChar char="◦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Representing expressions in compiler design.</a:t>
            </a:r>
          </a:p>
          <a:p>
            <a:pPr lvl="1" marL="914400" indent="-317500" defTabSz="457200">
              <a:lnSpc>
                <a:spcPct val="120000"/>
              </a:lnSpc>
              <a:buSzPct val="100000"/>
              <a:buFont typeface="Times Roman"/>
              <a:buChar char="◦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Graph-based algorithms like topological sorting.</a:t>
            </a:r>
          </a:p>
          <a:p>
            <a:pPr defTabSz="457200">
              <a:lnSpc>
                <a:spcPct val="120000"/>
              </a:lnSpc>
              <a:spcBef>
                <a:spcPts val="1400"/>
              </a:spcBef>
              <a:defRPr b="1" sz="14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55" name="Text 3"/>
          <p:cNvSpPr txBox="1"/>
          <p:nvPr/>
        </p:nvSpPr>
        <p:spPr>
          <a:xfrm>
            <a:off x="7599520" y="4005977"/>
            <a:ext cx="1587160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Importance</a:t>
            </a:r>
          </a:p>
        </p:txBody>
      </p:sp>
      <p:sp>
        <p:nvSpPr>
          <p:cNvPr id="156" name="Text 4"/>
          <p:cNvSpPr txBox="1"/>
          <p:nvPr/>
        </p:nvSpPr>
        <p:spPr>
          <a:xfrm>
            <a:off x="7514212" y="4448462"/>
            <a:ext cx="6244710" cy="423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DAGs are widely used in diverse fields including computer science, biology, and social networks.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00000"/>
              <a:buFont typeface="Times Roman"/>
              <a:buAutoNum type="arabicPeriod" startAt="1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Dependency Management</a:t>
            </a:r>
            <a:r>
              <a:t>: DAGs help represent tasks or processes with dependencies, ensuring proper execution order (e.g., task scheduling, project planning).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00000"/>
              <a:buFont typeface="Times Roman"/>
              <a:buAutoNum type="arabicPeriod" startAt="1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Topological Sorting</a:t>
            </a:r>
            <a:r>
              <a:t>: They allow arranging nodes in a sequence where dependent tasks are executed after their prerequisites.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00000"/>
              <a:buFont typeface="Times Roman"/>
              <a:buAutoNum type="arabicPeriod" startAt="1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Processing</a:t>
            </a:r>
            <a:r>
              <a:t>: Used in data pipelines (e.g., Apache Spark, TensorFlow) to optimize workflows and computations.</a:t>
            </a:r>
          </a:p>
          <a:p>
            <a:pPr defTabSz="457200">
              <a:lnSpc>
                <a:spcPct val="120000"/>
              </a:lnSpc>
              <a:spcBef>
                <a:spcPts val="1200"/>
              </a:spcBef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ct val="1200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ctr" defTabSz="457200">
              <a:lnSpc>
                <a:spcPct val="120000"/>
              </a:lnSpc>
              <a:defRPr sz="1100">
                <a:solidFill>
                  <a:srgbClr val="000000">
                    <a:alpha val="84705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7" name="Rectangle 6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 0"/>
          <p:cNvSpPr txBox="1"/>
          <p:nvPr/>
        </p:nvSpPr>
        <p:spPr>
          <a:xfrm>
            <a:off x="793790" y="1044297"/>
            <a:ext cx="7556421" cy="219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Fundamental Characteristics and Applications of DAGs</a:t>
            </a:r>
          </a:p>
        </p:txBody>
      </p:sp>
      <p:sp>
        <p:nvSpPr>
          <p:cNvPr id="161" name="Shape 1"/>
          <p:cNvSpPr/>
          <p:nvPr/>
        </p:nvSpPr>
        <p:spPr>
          <a:xfrm>
            <a:off x="793790" y="3872388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Text 2"/>
          <p:cNvSpPr txBox="1"/>
          <p:nvPr/>
        </p:nvSpPr>
        <p:spPr>
          <a:xfrm>
            <a:off x="1417438" y="3872388"/>
            <a:ext cx="1425136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No Cycles</a:t>
            </a:r>
          </a:p>
        </p:txBody>
      </p:sp>
      <p:sp>
        <p:nvSpPr>
          <p:cNvPr id="163" name="Text 3"/>
          <p:cNvSpPr txBox="1"/>
          <p:nvPr/>
        </p:nvSpPr>
        <p:spPr>
          <a:xfrm>
            <a:off x="1417438" y="4380546"/>
            <a:ext cx="304121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absence of cycles is a defining feature of DAGs.</a:t>
            </a:r>
          </a:p>
        </p:txBody>
      </p:sp>
      <p:sp>
        <p:nvSpPr>
          <p:cNvPr id="164" name="Shape 4"/>
          <p:cNvSpPr/>
          <p:nvPr/>
        </p:nvSpPr>
        <p:spPr>
          <a:xfrm>
            <a:off x="4685467" y="3872388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 5"/>
          <p:cNvSpPr txBox="1"/>
          <p:nvPr/>
        </p:nvSpPr>
        <p:spPr>
          <a:xfrm>
            <a:off x="5309115" y="3872388"/>
            <a:ext cx="1879118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Unique Paths</a:t>
            </a:r>
          </a:p>
        </p:txBody>
      </p:sp>
      <p:sp>
        <p:nvSpPr>
          <p:cNvPr id="166" name="Text 6"/>
          <p:cNvSpPr txBox="1"/>
          <p:nvPr/>
        </p:nvSpPr>
        <p:spPr>
          <a:xfrm>
            <a:off x="5309115" y="4380547"/>
            <a:ext cx="304121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There's only one path between any two nodes in a DAG.</a:t>
            </a:r>
          </a:p>
        </p:txBody>
      </p:sp>
      <p:sp>
        <p:nvSpPr>
          <p:cNvPr id="167" name="Shape 7"/>
          <p:cNvSpPr/>
          <p:nvPr/>
        </p:nvSpPr>
        <p:spPr>
          <a:xfrm>
            <a:off x="793790" y="5951220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Text 8"/>
          <p:cNvSpPr txBox="1"/>
          <p:nvPr/>
        </p:nvSpPr>
        <p:spPr>
          <a:xfrm>
            <a:off x="1417438" y="5951220"/>
            <a:ext cx="2891484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Diverse Applications</a:t>
            </a:r>
          </a:p>
        </p:txBody>
      </p:sp>
      <p:sp>
        <p:nvSpPr>
          <p:cNvPr id="169" name="Text 9"/>
          <p:cNvSpPr txBox="1"/>
          <p:nvPr/>
        </p:nvSpPr>
        <p:spPr>
          <a:xfrm>
            <a:off x="1417439" y="6459378"/>
            <a:ext cx="6932770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DAGs are used in tasks like scheduling, data dependency tracking, and computational optimization.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 0"/>
          <p:cNvSpPr txBox="1"/>
          <p:nvPr/>
        </p:nvSpPr>
        <p:spPr>
          <a:xfrm>
            <a:off x="6280189" y="1021317"/>
            <a:ext cx="7556422" cy="146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Representation and Data Structures for DAGs</a:t>
            </a:r>
          </a:p>
        </p:txBody>
      </p:sp>
      <p:sp>
        <p:nvSpPr>
          <p:cNvPr id="173" name="Shape 1"/>
          <p:cNvSpPr/>
          <p:nvPr/>
        </p:nvSpPr>
        <p:spPr>
          <a:xfrm>
            <a:off x="6280189" y="2849998"/>
            <a:ext cx="3664865" cy="2428638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 2"/>
          <p:cNvSpPr txBox="1"/>
          <p:nvPr/>
        </p:nvSpPr>
        <p:spPr>
          <a:xfrm>
            <a:off x="6514624" y="3084433"/>
            <a:ext cx="2074373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Adjacency List</a:t>
            </a:r>
          </a:p>
        </p:txBody>
      </p:sp>
      <p:sp>
        <p:nvSpPr>
          <p:cNvPr id="175" name="Text 3"/>
          <p:cNvSpPr txBox="1"/>
          <p:nvPr/>
        </p:nvSpPr>
        <p:spPr>
          <a:xfrm>
            <a:off x="6514624" y="3592592"/>
            <a:ext cx="3195996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A list of nodes with each node connected to its neighbors .</a:t>
            </a:r>
            <a:br/>
            <a:r>
              <a:t>An  a way to represent a graph using lists or arrays.</a:t>
            </a:r>
          </a:p>
        </p:txBody>
      </p:sp>
      <p:sp>
        <p:nvSpPr>
          <p:cNvPr id="176" name="Shape 4"/>
          <p:cNvSpPr/>
          <p:nvPr/>
        </p:nvSpPr>
        <p:spPr>
          <a:xfrm>
            <a:off x="10171866" y="2849998"/>
            <a:ext cx="3664864" cy="2428638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 5"/>
          <p:cNvSpPr txBox="1"/>
          <p:nvPr/>
        </p:nvSpPr>
        <p:spPr>
          <a:xfrm>
            <a:off x="10406301" y="3084433"/>
            <a:ext cx="2415394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Adjacency Matrix</a:t>
            </a:r>
          </a:p>
        </p:txBody>
      </p:sp>
      <p:sp>
        <p:nvSpPr>
          <p:cNvPr id="178" name="Text 6"/>
          <p:cNvSpPr txBox="1"/>
          <p:nvPr/>
        </p:nvSpPr>
        <p:spPr>
          <a:xfrm>
            <a:off x="10406301" y="3605291"/>
            <a:ext cx="3195996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 matrix where rows and columns represent nodes, and entries represent connections.</a:t>
            </a:r>
          </a:p>
        </p:txBody>
      </p:sp>
      <p:sp>
        <p:nvSpPr>
          <p:cNvPr id="179" name="Shape 7"/>
          <p:cNvSpPr/>
          <p:nvPr/>
        </p:nvSpPr>
        <p:spPr>
          <a:xfrm>
            <a:off x="6280189" y="5505450"/>
            <a:ext cx="7556422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 8"/>
          <p:cNvSpPr txBox="1"/>
          <p:nvPr/>
        </p:nvSpPr>
        <p:spPr>
          <a:xfrm>
            <a:off x="6514624" y="5739884"/>
            <a:ext cx="1327293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Edge List</a:t>
            </a:r>
          </a:p>
        </p:txBody>
      </p:sp>
      <p:sp>
        <p:nvSpPr>
          <p:cNvPr id="181" name="Text 9"/>
          <p:cNvSpPr txBox="1"/>
          <p:nvPr/>
        </p:nvSpPr>
        <p:spPr>
          <a:xfrm>
            <a:off x="6514624" y="6248043"/>
            <a:ext cx="7087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A list of all edges in the graph, each edge represented as a pair of nodes.</a:t>
            </a:r>
          </a:p>
          <a:p>
            <a:pPr defTabSz="457200"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represents a graph by storing each node and its connected neighbors, making it efficient for sparse graphs</a:t>
            </a:r>
          </a:p>
        </p:txBody>
      </p:sp>
      <p:sp>
        <p:nvSpPr>
          <p:cNvPr id="182" name="Rectangle 12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0"/>
          <p:cNvSpPr txBox="1"/>
          <p:nvPr/>
        </p:nvSpPr>
        <p:spPr>
          <a:xfrm>
            <a:off x="6280189" y="1260871"/>
            <a:ext cx="7556422" cy="293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Traversal Algorithms: Depth-First Search (DFS) and Breadth-First Search (BFS)</a:t>
            </a:r>
          </a:p>
        </p:txBody>
      </p:sp>
      <p:pic>
        <p:nvPicPr>
          <p:cNvPr id="18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4578072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1"/>
          <p:cNvSpPr txBox="1"/>
          <p:nvPr/>
        </p:nvSpPr>
        <p:spPr>
          <a:xfrm>
            <a:off x="6280189" y="5371862"/>
            <a:ext cx="2625912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Depth-First Search</a:t>
            </a:r>
          </a:p>
        </p:txBody>
      </p:sp>
      <p:sp>
        <p:nvSpPr>
          <p:cNvPr id="188" name="Text 2"/>
          <p:cNvSpPr txBox="1"/>
          <p:nvPr/>
        </p:nvSpPr>
        <p:spPr>
          <a:xfrm>
            <a:off x="6265971" y="5769530"/>
            <a:ext cx="3608071" cy="240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Explores as far as possible along each branch before backtracking.</a:t>
            </a:r>
            <a:endParaRPr sz="1800"/>
          </a:p>
          <a:p>
            <a:pPr marL="180473" indent="-180473" defTabSz="457200">
              <a:lnSpc>
                <a:spcPct val="120000"/>
              </a:lnSpc>
              <a:buSzPct val="100000"/>
              <a:buChar char="•"/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r>
              <a:t>graph traversal algorithm that explores as far as possible along each branch before backtracking. It uses a stack (either explicitly or via recursion) to track the nodes.</a:t>
            </a:r>
          </a:p>
        </p:txBody>
      </p:sp>
      <p:pic>
        <p:nvPicPr>
          <p:cNvPr id="18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28420" y="4578072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3"/>
          <p:cNvSpPr txBox="1"/>
          <p:nvPr/>
        </p:nvSpPr>
        <p:spPr>
          <a:xfrm>
            <a:off x="10228420" y="5371862"/>
            <a:ext cx="2902038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Breadth-First Search</a:t>
            </a:r>
          </a:p>
        </p:txBody>
      </p:sp>
      <p:sp>
        <p:nvSpPr>
          <p:cNvPr id="191" name="Text 4"/>
          <p:cNvSpPr txBox="1"/>
          <p:nvPr/>
        </p:nvSpPr>
        <p:spPr>
          <a:xfrm>
            <a:off x="10228420" y="5880020"/>
            <a:ext cx="3608190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Explores all nodes at a given level before moving to the next level.</a:t>
            </a:r>
          </a:p>
          <a:p>
            <a:pPr marL="170447" indent="-170447" defTabSz="457200">
              <a:lnSpc>
                <a:spcPct val="120000"/>
              </a:lnSpc>
              <a:buSzPct val="100000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graph traversal algorithm that explores all neighbors of a node before moving to their neighbors. It uses a queue to ensure nodes are processed level by level.</a:t>
            </a:r>
          </a:p>
        </p:txBody>
      </p:sp>
      <p:sp>
        <p:nvSpPr>
          <p:cNvPr id="192" name="Rectangle 9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1184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 0"/>
          <p:cNvSpPr txBox="1"/>
          <p:nvPr/>
        </p:nvSpPr>
        <p:spPr>
          <a:xfrm>
            <a:off x="675322" y="2942391"/>
            <a:ext cx="9415179" cy="61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900"/>
              </a:lnSpc>
              <a:defRPr b="1" sz="39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Topological Sorting and its Significance</a:t>
            </a:r>
          </a:p>
        </p:txBody>
      </p:sp>
      <p:sp>
        <p:nvSpPr>
          <p:cNvPr id="196" name="Shape 1"/>
          <p:cNvSpPr/>
          <p:nvPr/>
        </p:nvSpPr>
        <p:spPr>
          <a:xfrm>
            <a:off x="675323" y="5782628"/>
            <a:ext cx="13279756" cy="22861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Shape 2"/>
          <p:cNvSpPr/>
          <p:nvPr/>
        </p:nvSpPr>
        <p:spPr>
          <a:xfrm>
            <a:off x="5058250" y="5107304"/>
            <a:ext cx="22861" cy="675324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Shape 3"/>
          <p:cNvSpPr/>
          <p:nvPr/>
        </p:nvSpPr>
        <p:spPr>
          <a:xfrm>
            <a:off x="4852630" y="5565576"/>
            <a:ext cx="434103" cy="43410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ext 4"/>
          <p:cNvSpPr txBox="1"/>
          <p:nvPr/>
        </p:nvSpPr>
        <p:spPr>
          <a:xfrm>
            <a:off x="4982044" y="5630703"/>
            <a:ext cx="17515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0" name="Text 5"/>
          <p:cNvSpPr txBox="1"/>
          <p:nvPr/>
        </p:nvSpPr>
        <p:spPr>
          <a:xfrm>
            <a:off x="4507092" y="3864769"/>
            <a:ext cx="112517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Definition</a:t>
            </a:r>
          </a:p>
        </p:txBody>
      </p:sp>
      <p:sp>
        <p:nvSpPr>
          <p:cNvPr id="201" name="Text 6"/>
          <p:cNvSpPr txBox="1"/>
          <p:nvPr/>
        </p:nvSpPr>
        <p:spPr>
          <a:xfrm>
            <a:off x="868204" y="4296966"/>
            <a:ext cx="8403074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 linear ordering of nodes where for every directed edge from node 'u' to node 'v', 'u' appears before 'v' in the ordering.</a:t>
            </a:r>
          </a:p>
        </p:txBody>
      </p:sp>
      <p:sp>
        <p:nvSpPr>
          <p:cNvPr id="202" name="Shape 7"/>
          <p:cNvSpPr/>
          <p:nvPr/>
        </p:nvSpPr>
        <p:spPr>
          <a:xfrm>
            <a:off x="9549169" y="5782628"/>
            <a:ext cx="22861" cy="675324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Shape 8"/>
          <p:cNvSpPr/>
          <p:nvPr/>
        </p:nvSpPr>
        <p:spPr>
          <a:xfrm>
            <a:off x="9343549" y="5565576"/>
            <a:ext cx="434103" cy="43410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Text 9"/>
          <p:cNvSpPr txBox="1"/>
          <p:nvPr/>
        </p:nvSpPr>
        <p:spPr>
          <a:xfrm>
            <a:off x="9472963" y="5630703"/>
            <a:ext cx="17515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5" name="Text 10"/>
          <p:cNvSpPr txBox="1"/>
          <p:nvPr/>
        </p:nvSpPr>
        <p:spPr>
          <a:xfrm>
            <a:off x="8830290" y="6650831"/>
            <a:ext cx="146061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b="1" sz="19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Applications</a:t>
            </a:r>
          </a:p>
        </p:txBody>
      </p:sp>
      <p:sp>
        <p:nvSpPr>
          <p:cNvPr id="206" name="Text 11"/>
          <p:cNvSpPr txBox="1"/>
          <p:nvPr/>
        </p:nvSpPr>
        <p:spPr>
          <a:xfrm>
            <a:off x="5359002" y="7083028"/>
            <a:ext cx="8403195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Used for scheduling tasks with dependencies, resolving dependencies in software, and analyzing data flow in pipelines.</a:t>
            </a:r>
          </a:p>
        </p:txBody>
      </p:sp>
      <p:sp>
        <p:nvSpPr>
          <p:cNvPr id="207" name="Rectangle 14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0"/>
          <p:cNvSpPr txBox="1"/>
          <p:nvPr/>
        </p:nvSpPr>
        <p:spPr>
          <a:xfrm>
            <a:off x="6280189" y="1013816"/>
            <a:ext cx="7556422" cy="219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Shortest Path Algorithms for DAGs: Dijkstra's and Bellman-Ford</a:t>
            </a:r>
          </a:p>
        </p:txBody>
      </p:sp>
      <p:pic>
        <p:nvPicPr>
          <p:cNvPr id="2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3586757"/>
            <a:ext cx="1134071" cy="18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 1"/>
          <p:cNvSpPr txBox="1"/>
          <p:nvPr/>
        </p:nvSpPr>
        <p:spPr>
          <a:xfrm>
            <a:off x="7754422" y="3813571"/>
            <a:ext cx="2765829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Dijkstra's Algorithm</a:t>
            </a:r>
          </a:p>
        </p:txBody>
      </p:sp>
      <p:sp>
        <p:nvSpPr>
          <p:cNvPr id="213" name="Text 2"/>
          <p:cNvSpPr txBox="1"/>
          <p:nvPr/>
        </p:nvSpPr>
        <p:spPr>
          <a:xfrm>
            <a:off x="7754421" y="4321731"/>
            <a:ext cx="608219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Efficient for finding shortest paths when edge weights are non-negative.</a:t>
            </a:r>
          </a:p>
        </p:txBody>
      </p:sp>
      <p:pic>
        <p:nvPicPr>
          <p:cNvPr id="21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0189" y="5401269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 3"/>
          <p:cNvSpPr txBox="1"/>
          <p:nvPr/>
        </p:nvSpPr>
        <p:spPr>
          <a:xfrm>
            <a:off x="7754422" y="5628083"/>
            <a:ext cx="3344894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Bellman-Ford Algorithm</a:t>
            </a:r>
          </a:p>
        </p:txBody>
      </p:sp>
      <p:sp>
        <p:nvSpPr>
          <p:cNvPr id="216" name="Text 4"/>
          <p:cNvSpPr txBox="1"/>
          <p:nvPr/>
        </p:nvSpPr>
        <p:spPr>
          <a:xfrm>
            <a:off x="7754421" y="6136242"/>
            <a:ext cx="608219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Can handle negative edge weights, but is less efficient than Dijkstra's for non-negative weights.</a:t>
            </a:r>
          </a:p>
        </p:txBody>
      </p:sp>
      <p:sp>
        <p:nvSpPr>
          <p:cNvPr id="217" name="Rectangle 9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0"/>
          <p:cNvSpPr txBox="1"/>
          <p:nvPr/>
        </p:nvSpPr>
        <p:spPr>
          <a:xfrm>
            <a:off x="793789" y="1799868"/>
            <a:ext cx="12220713" cy="72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Transitive Closure and Reachability Queries</a:t>
            </a:r>
          </a:p>
        </p:txBody>
      </p:sp>
      <p:pic>
        <p:nvPicPr>
          <p:cNvPr id="2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0423" y="2997755"/>
            <a:ext cx="3228023" cy="168759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1"/>
          <p:cNvSpPr txBox="1"/>
          <p:nvPr/>
        </p:nvSpPr>
        <p:spPr>
          <a:xfrm>
            <a:off x="3970330" y="3833812"/>
            <a:ext cx="168090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2" name="Text 2"/>
          <p:cNvSpPr txBox="1"/>
          <p:nvPr/>
        </p:nvSpPr>
        <p:spPr>
          <a:xfrm>
            <a:off x="5895261" y="3224570"/>
            <a:ext cx="2545327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Transitive Closure</a:t>
            </a:r>
          </a:p>
        </p:txBody>
      </p:sp>
      <p:sp>
        <p:nvSpPr>
          <p:cNvPr id="223" name="Text 3"/>
          <p:cNvSpPr txBox="1"/>
          <p:nvPr/>
        </p:nvSpPr>
        <p:spPr>
          <a:xfrm>
            <a:off x="5895261" y="3732727"/>
            <a:ext cx="7714537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 matrix that represents the reachability relationships between all pairs of nodes in a DAG.</a:t>
            </a:r>
          </a:p>
        </p:txBody>
      </p:sp>
      <p:sp>
        <p:nvSpPr>
          <p:cNvPr id="224" name="Shape 4"/>
          <p:cNvSpPr/>
          <p:nvPr/>
        </p:nvSpPr>
        <p:spPr>
          <a:xfrm>
            <a:off x="5725119" y="4698443"/>
            <a:ext cx="8054818" cy="15241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294" y="4742021"/>
            <a:ext cx="6456165" cy="16875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 5"/>
          <p:cNvSpPr txBox="1"/>
          <p:nvPr/>
        </p:nvSpPr>
        <p:spPr>
          <a:xfrm>
            <a:off x="3970271" y="5359003"/>
            <a:ext cx="16809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7" name="Text 6"/>
          <p:cNvSpPr txBox="1"/>
          <p:nvPr/>
        </p:nvSpPr>
        <p:spPr>
          <a:xfrm>
            <a:off x="7509271" y="4968835"/>
            <a:ext cx="2902466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Reachability Queries</a:t>
            </a:r>
          </a:p>
        </p:txBody>
      </p:sp>
      <p:sp>
        <p:nvSpPr>
          <p:cNvPr id="228" name="Text 7"/>
          <p:cNvSpPr txBox="1"/>
          <p:nvPr/>
        </p:nvSpPr>
        <p:spPr>
          <a:xfrm>
            <a:off x="7509271" y="5476993"/>
            <a:ext cx="6100525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Used to efficiently determine if a node is reachable from another node in a DAG.</a:t>
            </a:r>
          </a:p>
        </p:txBody>
      </p:sp>
      <p:sp>
        <p:nvSpPr>
          <p:cNvPr id="229" name="Rectangle 11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 0"/>
          <p:cNvSpPr txBox="1"/>
          <p:nvPr/>
        </p:nvSpPr>
        <p:spPr>
          <a:xfrm>
            <a:off x="793790" y="1399460"/>
            <a:ext cx="13042821" cy="146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4600"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Optimizing DAG Operations: Parallelization and Distributed Processing</a:t>
            </a:r>
          </a:p>
        </p:txBody>
      </p:sp>
      <p:sp>
        <p:nvSpPr>
          <p:cNvPr id="232" name="Shape 1"/>
          <p:cNvSpPr/>
          <p:nvPr/>
        </p:nvSpPr>
        <p:spPr>
          <a:xfrm>
            <a:off x="793790" y="3341608"/>
            <a:ext cx="3260646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Text 2"/>
          <p:cNvSpPr txBox="1"/>
          <p:nvPr/>
        </p:nvSpPr>
        <p:spPr>
          <a:xfrm>
            <a:off x="1004841" y="3958590"/>
            <a:ext cx="16809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4" name="Text 3"/>
          <p:cNvSpPr txBox="1"/>
          <p:nvPr/>
        </p:nvSpPr>
        <p:spPr>
          <a:xfrm>
            <a:off x="4281249" y="3568422"/>
            <a:ext cx="1976959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Parallelization</a:t>
            </a:r>
          </a:p>
        </p:txBody>
      </p:sp>
      <p:sp>
        <p:nvSpPr>
          <p:cNvPr id="235" name="Text 4"/>
          <p:cNvSpPr txBox="1"/>
          <p:nvPr/>
        </p:nvSpPr>
        <p:spPr>
          <a:xfrm>
            <a:off x="4281249" y="4076581"/>
            <a:ext cx="9328548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Dividing a DAG into smaller tasks that can be processed simultaneously across multiple processors.</a:t>
            </a:r>
          </a:p>
        </p:txBody>
      </p:sp>
      <p:sp>
        <p:nvSpPr>
          <p:cNvPr id="236" name="Shape 5"/>
          <p:cNvSpPr/>
          <p:nvPr/>
        </p:nvSpPr>
        <p:spPr>
          <a:xfrm>
            <a:off x="4167782" y="5013959"/>
            <a:ext cx="9555482" cy="15241"/>
          </a:xfrm>
          <a:prstGeom prst="roundRect">
            <a:avLst>
              <a:gd name="adj" fmla="val 50000"/>
            </a:avLst>
          </a:prstGeom>
          <a:solidFill>
            <a:srgbClr val="B2D4E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Shape 6"/>
          <p:cNvSpPr/>
          <p:nvPr/>
        </p:nvSpPr>
        <p:spPr>
          <a:xfrm>
            <a:off x="793790" y="5142548"/>
            <a:ext cx="6521410" cy="1687593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Text 7"/>
          <p:cNvSpPr txBox="1"/>
          <p:nvPr/>
        </p:nvSpPr>
        <p:spPr>
          <a:xfrm>
            <a:off x="1024546" y="5759529"/>
            <a:ext cx="16809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9" name="Text 8"/>
          <p:cNvSpPr txBox="1"/>
          <p:nvPr/>
        </p:nvSpPr>
        <p:spPr>
          <a:xfrm>
            <a:off x="7542014" y="5369362"/>
            <a:ext cx="3210254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30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defRPr>
            </a:lvl1pPr>
          </a:lstStyle>
          <a:p>
            <a:pPr/>
            <a:r>
              <a:t>Distributed Processing</a:t>
            </a:r>
          </a:p>
        </p:txBody>
      </p:sp>
      <p:sp>
        <p:nvSpPr>
          <p:cNvPr id="240" name="Text 9"/>
          <p:cNvSpPr txBox="1"/>
          <p:nvPr/>
        </p:nvSpPr>
        <p:spPr>
          <a:xfrm>
            <a:off x="7542014" y="5877519"/>
            <a:ext cx="6067783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Distributing the DAG across multiple machines for improved scalability and fault tolerance.</a:t>
            </a:r>
          </a:p>
        </p:txBody>
      </p:sp>
      <p:sp>
        <p:nvSpPr>
          <p:cNvPr id="241" name="Rectangle 11"/>
          <p:cNvSpPr/>
          <p:nvPr/>
        </p:nvSpPr>
        <p:spPr>
          <a:xfrm>
            <a:off x="12825662" y="7748337"/>
            <a:ext cx="1708485" cy="372980"/>
          </a:xfrm>
          <a:prstGeom prst="rect">
            <a:avLst/>
          </a:prstGeom>
          <a:solidFill>
            <a:srgbClr val="FAFC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